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BeeZee" panose="020B0604020202020204" charset="0"/>
      <p:regular r:id="rId19"/>
    </p:embeddedFont>
    <p:embeddedFont>
      <p:font typeface="ABeeZee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ocomat Pro" panose="020B0604020202020204" charset="0"/>
      <p:regular r:id="rId23"/>
    </p:embeddedFont>
    <p:embeddedFont>
      <p:font typeface="Cocomat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2A406-4519-4284-B879-4D99AC05A6AB}" v="13" dt="2024-10-29T06:59:07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i Paliwal" userId="73a361a7-337d-4dba-a69b-f2c4749d99a6" providerId="ADAL" clId="{4D62A406-4519-4284-B879-4D99AC05A6AB}"/>
    <pc:docChg chg="undo custSel modSld sldOrd">
      <pc:chgData name="Ayushi Paliwal" userId="73a361a7-337d-4dba-a69b-f2c4749d99a6" providerId="ADAL" clId="{4D62A406-4519-4284-B879-4D99AC05A6AB}" dt="2024-10-29T06:58:52.955" v="130" actId="20577"/>
      <pc:docMkLst>
        <pc:docMk/>
      </pc:docMkLst>
      <pc:sldChg chg="addSp modSp mod ord">
        <pc:chgData name="Ayushi Paliwal" userId="73a361a7-337d-4dba-a69b-f2c4749d99a6" providerId="ADAL" clId="{4D62A406-4519-4284-B879-4D99AC05A6AB}" dt="2024-10-29T06:57:55.961" v="128" actId="20577"/>
        <pc:sldMkLst>
          <pc:docMk/>
          <pc:sldMk cId="0" sldId="258"/>
        </pc:sldMkLst>
        <pc:spChg chg="mod">
          <ac:chgData name="Ayushi Paliwal" userId="73a361a7-337d-4dba-a69b-f2c4749d99a6" providerId="ADAL" clId="{4D62A406-4519-4284-B879-4D99AC05A6AB}" dt="2024-10-29T06:57:55.961" v="128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Ayushi Paliwal" userId="73a361a7-337d-4dba-a69b-f2c4749d99a6" providerId="ADAL" clId="{4D62A406-4519-4284-B879-4D99AC05A6AB}" dt="2024-10-29T04:17:49.150" v="0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yushi Paliwal" userId="73a361a7-337d-4dba-a69b-f2c4749d99a6" providerId="ADAL" clId="{4D62A406-4519-4284-B879-4D99AC05A6AB}" dt="2024-10-29T04:19:11.098" v="15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Ayushi Paliwal" userId="73a361a7-337d-4dba-a69b-f2c4749d99a6" providerId="ADAL" clId="{4D62A406-4519-4284-B879-4D99AC05A6AB}" dt="2024-10-29T04:19:59.270" v="37" actId="255"/>
          <ac:spMkLst>
            <pc:docMk/>
            <pc:sldMk cId="0" sldId="258"/>
            <ac:spMk id="13" creationId="{D8C3B079-B7D5-1623-AC0C-F6E9B4E1D821}"/>
          </ac:spMkLst>
        </pc:spChg>
        <pc:spChg chg="add mod">
          <ac:chgData name="Ayushi Paliwal" userId="73a361a7-337d-4dba-a69b-f2c4749d99a6" providerId="ADAL" clId="{4D62A406-4519-4284-B879-4D99AC05A6AB}" dt="2024-10-29T04:20:08.849" v="38" actId="255"/>
          <ac:spMkLst>
            <pc:docMk/>
            <pc:sldMk cId="0" sldId="258"/>
            <ac:spMk id="15" creationId="{DA7C77A9-E846-9858-742B-2616CD58B2B3}"/>
          </ac:spMkLst>
        </pc:spChg>
      </pc:sldChg>
      <pc:sldChg chg="addSp delSp modSp mod">
        <pc:chgData name="Ayushi Paliwal" userId="73a361a7-337d-4dba-a69b-f2c4749d99a6" providerId="ADAL" clId="{4D62A406-4519-4284-B879-4D99AC05A6AB}" dt="2024-10-29T06:58:52.955" v="130" actId="20577"/>
        <pc:sldMkLst>
          <pc:docMk/>
          <pc:sldMk cId="0" sldId="262"/>
        </pc:sldMkLst>
        <pc:spChg chg="mod">
          <ac:chgData name="Ayushi Paliwal" userId="73a361a7-337d-4dba-a69b-f2c4749d99a6" providerId="ADAL" clId="{4D62A406-4519-4284-B879-4D99AC05A6AB}" dt="2024-10-29T06:51:06.074" v="66" actId="1076"/>
          <ac:spMkLst>
            <pc:docMk/>
            <pc:sldMk cId="0" sldId="262"/>
            <ac:spMk id="17" creationId="{00000000-0000-0000-0000-000000000000}"/>
          </ac:spMkLst>
        </pc:spChg>
        <pc:spChg chg="mod">
          <ac:chgData name="Ayushi Paliwal" userId="73a361a7-337d-4dba-a69b-f2c4749d99a6" providerId="ADAL" clId="{4D62A406-4519-4284-B879-4D99AC05A6AB}" dt="2024-10-29T06:51:22.439" v="68" actId="1076"/>
          <ac:spMkLst>
            <pc:docMk/>
            <pc:sldMk cId="0" sldId="262"/>
            <ac:spMk id="18" creationId="{00000000-0000-0000-0000-000000000000}"/>
          </ac:spMkLst>
        </pc:spChg>
        <pc:spChg chg="add mod">
          <ac:chgData name="Ayushi Paliwal" userId="73a361a7-337d-4dba-a69b-f2c4749d99a6" providerId="ADAL" clId="{4D62A406-4519-4284-B879-4D99AC05A6AB}" dt="2024-10-29T06:51:49.661" v="72" actId="1076"/>
          <ac:spMkLst>
            <pc:docMk/>
            <pc:sldMk cId="0" sldId="262"/>
            <ac:spMk id="21" creationId="{4CA68BCB-6CDD-B24C-8276-2C5038B0E436}"/>
          </ac:spMkLst>
        </pc:spChg>
        <pc:spChg chg="mod">
          <ac:chgData name="Ayushi Paliwal" userId="73a361a7-337d-4dba-a69b-f2c4749d99a6" providerId="ADAL" clId="{4D62A406-4519-4284-B879-4D99AC05A6AB}" dt="2024-10-29T06:51:38.947" v="70"/>
          <ac:spMkLst>
            <pc:docMk/>
            <pc:sldMk cId="0" sldId="262"/>
            <ac:spMk id="23" creationId="{A35A67C5-04A7-8BDD-88F8-0CC7479B0346}"/>
          </ac:spMkLst>
        </pc:spChg>
        <pc:spChg chg="mod">
          <ac:chgData name="Ayushi Paliwal" userId="73a361a7-337d-4dba-a69b-f2c4749d99a6" providerId="ADAL" clId="{4D62A406-4519-4284-B879-4D99AC05A6AB}" dt="2024-10-29T06:51:38.947" v="70"/>
          <ac:spMkLst>
            <pc:docMk/>
            <pc:sldMk cId="0" sldId="262"/>
            <ac:spMk id="24" creationId="{1B46D1FE-E859-3C8F-6C7A-F2E5BED2EE5C}"/>
          </ac:spMkLst>
        </pc:spChg>
        <pc:spChg chg="add mod">
          <ac:chgData name="Ayushi Paliwal" userId="73a361a7-337d-4dba-a69b-f2c4749d99a6" providerId="ADAL" clId="{4D62A406-4519-4284-B879-4D99AC05A6AB}" dt="2024-10-29T06:54:38.873" v="97" actId="1076"/>
          <ac:spMkLst>
            <pc:docMk/>
            <pc:sldMk cId="0" sldId="262"/>
            <ac:spMk id="25" creationId="{FE9756D1-47FA-3AB4-2F0E-A74712AE191B}"/>
          </ac:spMkLst>
        </pc:spChg>
        <pc:spChg chg="mod">
          <ac:chgData name="Ayushi Paliwal" userId="73a361a7-337d-4dba-a69b-f2c4749d99a6" providerId="ADAL" clId="{4D62A406-4519-4284-B879-4D99AC05A6AB}" dt="2024-10-29T06:52:48.981" v="94"/>
          <ac:spMkLst>
            <pc:docMk/>
            <pc:sldMk cId="0" sldId="262"/>
            <ac:spMk id="27" creationId="{F7029B5A-E5DA-43E0-037D-2F5FAF3C124E}"/>
          </ac:spMkLst>
        </pc:spChg>
        <pc:spChg chg="mod">
          <ac:chgData name="Ayushi Paliwal" userId="73a361a7-337d-4dba-a69b-f2c4749d99a6" providerId="ADAL" clId="{4D62A406-4519-4284-B879-4D99AC05A6AB}" dt="2024-10-29T06:52:48.981" v="94"/>
          <ac:spMkLst>
            <pc:docMk/>
            <pc:sldMk cId="0" sldId="262"/>
            <ac:spMk id="28" creationId="{D5CF63C0-CFBC-0B1A-97BB-349F27AF66CF}"/>
          </ac:spMkLst>
        </pc:spChg>
        <pc:spChg chg="add del mod">
          <ac:chgData name="Ayushi Paliwal" userId="73a361a7-337d-4dba-a69b-f2c4749d99a6" providerId="ADAL" clId="{4D62A406-4519-4284-B879-4D99AC05A6AB}" dt="2024-10-29T06:58:52.955" v="130" actId="20577"/>
          <ac:spMkLst>
            <pc:docMk/>
            <pc:sldMk cId="0" sldId="262"/>
            <ac:spMk id="29" creationId="{1F6ED1DD-81F0-7CAF-B3BB-318A20412446}"/>
          </ac:spMkLst>
        </pc:spChg>
        <pc:spChg chg="mod">
          <ac:chgData name="Ayushi Paliwal" userId="73a361a7-337d-4dba-a69b-f2c4749d99a6" providerId="ADAL" clId="{4D62A406-4519-4284-B879-4D99AC05A6AB}" dt="2024-10-29T06:55:21.596" v="122"/>
          <ac:spMkLst>
            <pc:docMk/>
            <pc:sldMk cId="0" sldId="262"/>
            <ac:spMk id="31" creationId="{52C15E7C-7FED-EBF2-6B88-24EA517DDDE9}"/>
          </ac:spMkLst>
        </pc:spChg>
        <pc:spChg chg="mod">
          <ac:chgData name="Ayushi Paliwal" userId="73a361a7-337d-4dba-a69b-f2c4749d99a6" providerId="ADAL" clId="{4D62A406-4519-4284-B879-4D99AC05A6AB}" dt="2024-10-29T06:55:21.596" v="122"/>
          <ac:spMkLst>
            <pc:docMk/>
            <pc:sldMk cId="0" sldId="262"/>
            <ac:spMk id="32" creationId="{BA076E93-78A8-98EF-91C2-E26DC2C08BF2}"/>
          </ac:spMkLst>
        </pc:spChg>
        <pc:grpChg chg="mod">
          <ac:chgData name="Ayushi Paliwal" userId="73a361a7-337d-4dba-a69b-f2c4749d99a6" providerId="ADAL" clId="{4D62A406-4519-4284-B879-4D99AC05A6AB}" dt="2024-10-29T06:51:11.450" v="67" actId="1076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Ayushi Paliwal" userId="73a361a7-337d-4dba-a69b-f2c4749d99a6" providerId="ADAL" clId="{4D62A406-4519-4284-B879-4D99AC05A6AB}" dt="2024-10-29T06:51:32.107" v="69" actId="1076"/>
          <ac:grpSpMkLst>
            <pc:docMk/>
            <pc:sldMk cId="0" sldId="262"/>
            <ac:grpSpMk id="12" creationId="{00000000-0000-0000-0000-000000000000}"/>
          </ac:grpSpMkLst>
        </pc:grpChg>
        <pc:grpChg chg="add mod">
          <ac:chgData name="Ayushi Paliwal" userId="73a361a7-337d-4dba-a69b-f2c4749d99a6" providerId="ADAL" clId="{4D62A406-4519-4284-B879-4D99AC05A6AB}" dt="2024-10-29T06:51:42.398" v="71" actId="1076"/>
          <ac:grpSpMkLst>
            <pc:docMk/>
            <pc:sldMk cId="0" sldId="262"/>
            <ac:grpSpMk id="22" creationId="{FA52AA37-2F4E-A92E-4F97-52277C5B49D2}"/>
          </ac:grpSpMkLst>
        </pc:grpChg>
        <pc:grpChg chg="add mod">
          <ac:chgData name="Ayushi Paliwal" userId="73a361a7-337d-4dba-a69b-f2c4749d99a6" providerId="ADAL" clId="{4D62A406-4519-4284-B879-4D99AC05A6AB}" dt="2024-10-29T06:52:53.002" v="95" actId="1076"/>
          <ac:grpSpMkLst>
            <pc:docMk/>
            <pc:sldMk cId="0" sldId="262"/>
            <ac:grpSpMk id="26" creationId="{EDA2A2AF-47D1-81CF-C694-B2D4088F7330}"/>
          </ac:grpSpMkLst>
        </pc:grpChg>
        <pc:grpChg chg="add mod">
          <ac:chgData name="Ayushi Paliwal" userId="73a361a7-337d-4dba-a69b-f2c4749d99a6" providerId="ADAL" clId="{4D62A406-4519-4284-B879-4D99AC05A6AB}" dt="2024-10-29T06:55:25.338" v="123" actId="1076"/>
          <ac:grpSpMkLst>
            <pc:docMk/>
            <pc:sldMk cId="0" sldId="262"/>
            <ac:grpSpMk id="30" creationId="{294DAE2F-7659-C13B-BBEF-263B1FE72C87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hyperlink" Target="https://forms.gle/FGvq1LYP3tESEv8R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763283"/>
            <a:chOff x="0" y="0"/>
            <a:chExt cx="24384000" cy="76843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217" b="23217"/>
            <a:stretch>
              <a:fillRect/>
            </a:stretch>
          </p:blipFill>
          <p:spPr>
            <a:xfrm>
              <a:off x="0" y="0"/>
              <a:ext cx="24384000" cy="768437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095316" y="7365492"/>
            <a:ext cx="2163984" cy="2163984"/>
          </a:xfrm>
          <a:custGeom>
            <a:avLst/>
            <a:gdLst/>
            <a:ahLst/>
            <a:cxnLst/>
            <a:rect l="l" t="t" r="r" b="b"/>
            <a:pathLst>
              <a:path w="2163984" h="2163984">
                <a:moveTo>
                  <a:pt x="0" y="0"/>
                </a:moveTo>
                <a:lnTo>
                  <a:pt x="2163984" y="0"/>
                </a:lnTo>
                <a:lnTo>
                  <a:pt x="2163984" y="2163985"/>
                </a:lnTo>
                <a:lnTo>
                  <a:pt x="0" y="2163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133204"/>
            <a:ext cx="14066616" cy="320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68"/>
              </a:lnSpc>
            </a:pPr>
            <a:r>
              <a:rPr lang="en-US" sz="1005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Employee Management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338977"/>
            <a:ext cx="6121772" cy="39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7"/>
              </a:lnSpc>
              <a:spcBef>
                <a:spcPct val="0"/>
              </a:spcBef>
            </a:pPr>
            <a:r>
              <a:rPr lang="en-US" sz="2340">
                <a:solidFill>
                  <a:srgbClr val="32312C"/>
                </a:solidFill>
                <a:latin typeface="ABeeZee Bold"/>
                <a:ea typeface="ABeeZee Bold"/>
                <a:cs typeface="ABeeZee Bold"/>
                <a:sym typeface="ABeeZee Bold"/>
              </a:rPr>
              <a:t>By Ayushi Paliwal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69955"/>
            <a:ext cx="7428324" cy="4197003"/>
          </a:xfrm>
          <a:custGeom>
            <a:avLst/>
            <a:gdLst/>
            <a:ahLst/>
            <a:cxnLst/>
            <a:rect l="l" t="t" r="r" b="b"/>
            <a:pathLst>
              <a:path w="7428324" h="4197003">
                <a:moveTo>
                  <a:pt x="0" y="0"/>
                </a:moveTo>
                <a:lnTo>
                  <a:pt x="7428324" y="0"/>
                </a:lnTo>
                <a:lnTo>
                  <a:pt x="7428324" y="4197004"/>
                </a:lnTo>
                <a:lnTo>
                  <a:pt x="0" y="4197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13289" y="1028700"/>
            <a:ext cx="5387926" cy="3546161"/>
          </a:xfrm>
          <a:custGeom>
            <a:avLst/>
            <a:gdLst/>
            <a:ahLst/>
            <a:cxnLst/>
            <a:rect l="l" t="t" r="r" b="b"/>
            <a:pathLst>
              <a:path w="5387926" h="3546161">
                <a:moveTo>
                  <a:pt x="0" y="0"/>
                </a:moveTo>
                <a:lnTo>
                  <a:pt x="5387926" y="0"/>
                </a:lnTo>
                <a:lnTo>
                  <a:pt x="5387926" y="3546161"/>
                </a:lnTo>
                <a:lnTo>
                  <a:pt x="0" y="3546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73909" y="6660086"/>
            <a:ext cx="5337533" cy="3327721"/>
          </a:xfrm>
          <a:custGeom>
            <a:avLst/>
            <a:gdLst/>
            <a:ahLst/>
            <a:cxnLst/>
            <a:rect l="l" t="t" r="r" b="b"/>
            <a:pathLst>
              <a:path w="5337533" h="3327721">
                <a:moveTo>
                  <a:pt x="0" y="0"/>
                </a:moveTo>
                <a:lnTo>
                  <a:pt x="5337533" y="0"/>
                </a:lnTo>
                <a:lnTo>
                  <a:pt x="5337533" y="3327721"/>
                </a:lnTo>
                <a:lnTo>
                  <a:pt x="0" y="332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923294" y="6421961"/>
            <a:ext cx="3616061" cy="3358956"/>
          </a:xfrm>
          <a:custGeom>
            <a:avLst/>
            <a:gdLst/>
            <a:ahLst/>
            <a:cxnLst/>
            <a:rect l="l" t="t" r="r" b="b"/>
            <a:pathLst>
              <a:path w="3616061" h="3358956">
                <a:moveTo>
                  <a:pt x="0" y="0"/>
                </a:moveTo>
                <a:lnTo>
                  <a:pt x="3616061" y="0"/>
                </a:lnTo>
                <a:lnTo>
                  <a:pt x="3616061" y="3358956"/>
                </a:lnTo>
                <a:lnTo>
                  <a:pt x="0" y="3358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75882" y="448310"/>
            <a:ext cx="514588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 Snippet to register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71764" y="191452"/>
            <a:ext cx="1513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444" y="5841571"/>
            <a:ext cx="46727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 Snippet to Login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7592" y="5584714"/>
            <a:ext cx="15137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  <p:sp>
        <p:nvSpPr>
          <p:cNvPr id="10" name="TextBox 10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6587143" y="658361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hlinkClick r:id="rId5" action="ppaction://hlinksldjump"/>
          </p:cNvPr>
          <p:cNvSpPr/>
          <p:nvPr/>
        </p:nvSpPr>
        <p:spPr>
          <a:xfrm>
            <a:off x="12575449" y="658361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85570" y="5272737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hlinkClick r:id="rId6" action="ppaction://hlinksldjump"/>
          </p:cNvPr>
          <p:cNvSpPr/>
          <p:nvPr/>
        </p:nvSpPr>
        <p:spPr>
          <a:xfrm>
            <a:off x="12575449" y="5272737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59656" y="2235103"/>
            <a:ext cx="3287479" cy="258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484" lvl="1" indent="-173242" algn="ctr">
              <a:lnSpc>
                <a:spcPts val="3001"/>
              </a:lnSpc>
              <a:buFont typeface="Arial"/>
              <a:buChar char="•"/>
            </a:pPr>
            <a:r>
              <a:rPr lang="en-US" sz="1604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Delet</a:t>
            </a:r>
            <a:r>
              <a:rPr lang="en-US" sz="1604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e Employee: Removes employee records by ID.</a:t>
            </a:r>
          </a:p>
          <a:p>
            <a:pPr marL="346484" lvl="1" indent="-173242" algn="ctr">
              <a:lnSpc>
                <a:spcPts val="3001"/>
              </a:lnSpc>
              <a:buFont typeface="Arial"/>
              <a:buChar char="•"/>
            </a:pPr>
            <a:r>
              <a:rPr lang="en-US" sz="1604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View Employees: Displays all employee records in a list.</a:t>
            </a:r>
          </a:p>
          <a:p>
            <a:pPr marL="346484" lvl="1" indent="-173242" algn="ctr">
              <a:lnSpc>
                <a:spcPts val="3001"/>
              </a:lnSpc>
              <a:buFont typeface="Arial"/>
              <a:buChar char="•"/>
            </a:pPr>
            <a:r>
              <a:rPr lang="en-US" sz="1604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SQL Commands Used: DELETE, SELECT.</a:t>
            </a:r>
          </a:p>
          <a:p>
            <a:pPr algn="ctr">
              <a:lnSpc>
                <a:spcPts val="2440"/>
              </a:lnSpc>
            </a:pPr>
            <a:endParaRPr lang="en-US" sz="1604" u="none" strike="noStrike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07009" y="2263678"/>
            <a:ext cx="3369384" cy="241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681" lvl="1" indent="-141340" algn="ctr">
              <a:lnSpc>
                <a:spcPts val="2448"/>
              </a:lnSpc>
              <a:buFont typeface="Arial"/>
              <a:buChar char="•"/>
            </a:pPr>
            <a:r>
              <a:rPr lang="en-US" sz="1309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Search Employee: Finds records by name, email, designation, or department.</a:t>
            </a:r>
          </a:p>
          <a:p>
            <a:pPr marL="282681" lvl="1" indent="-141340" algn="ctr">
              <a:lnSpc>
                <a:spcPts val="2448"/>
              </a:lnSpc>
              <a:buFont typeface="Arial"/>
              <a:buChar char="•"/>
            </a:pPr>
            <a:r>
              <a:rPr lang="en-US" sz="1309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Filter by Salary: Retrieves employees within a specified salary range.</a:t>
            </a:r>
          </a:p>
          <a:p>
            <a:pPr marL="282681" lvl="1" indent="-141340" algn="ctr">
              <a:lnSpc>
                <a:spcPts val="2448"/>
              </a:lnSpc>
              <a:buFont typeface="Arial"/>
              <a:buChar char="•"/>
            </a:pPr>
            <a:r>
              <a:rPr lang="en-US" sz="1309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SQL Queries Used: SELECT ... WHERE with LIKE, BETWEEN.</a:t>
            </a:r>
          </a:p>
          <a:p>
            <a:pPr algn="ctr">
              <a:lnSpc>
                <a:spcPts val="2448"/>
              </a:lnSpc>
            </a:pPr>
            <a:endParaRPr lang="en-US" sz="1309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7425" y="6493906"/>
            <a:ext cx="3069507" cy="277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4406" lvl="1" indent="-147203" algn="ctr">
              <a:lnSpc>
                <a:spcPts val="2549"/>
              </a:lnSpc>
              <a:buFont typeface="Arial"/>
              <a:buChar char="•"/>
            </a:pPr>
            <a:r>
              <a:rPr lang="en-US" sz="136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Department Summary: Counts employees in each department.</a:t>
            </a:r>
          </a:p>
          <a:p>
            <a:pPr marL="294406" lvl="1" indent="-147203" algn="ctr">
              <a:lnSpc>
                <a:spcPts val="2549"/>
              </a:lnSpc>
              <a:buFont typeface="Arial"/>
              <a:buChar char="•"/>
            </a:pPr>
            <a:r>
              <a:rPr lang="en-US" sz="136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Calculate Tenure: Calculates how long an employee has been with the company based on the hire date.</a:t>
            </a:r>
          </a:p>
          <a:p>
            <a:pPr marL="294406" lvl="1" indent="-147203" algn="ctr">
              <a:lnSpc>
                <a:spcPts val="2549"/>
              </a:lnSpc>
              <a:buFont typeface="Arial"/>
              <a:buChar char="•"/>
            </a:pPr>
            <a:r>
              <a:rPr lang="en-US" sz="136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SQL Commands Used: GROUP BY, date calculations.</a:t>
            </a:r>
          </a:p>
          <a:p>
            <a:pPr algn="ctr">
              <a:lnSpc>
                <a:spcPts val="2175"/>
              </a:lnSpc>
            </a:pPr>
            <a:endParaRPr lang="en-US" sz="1363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07009" y="6244419"/>
            <a:ext cx="3613051" cy="30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Functionality: Breaks down total salary into base salary, PF, HRA, and income tax.</a:t>
            </a:r>
          </a:p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Formulas Used:</a:t>
            </a:r>
          </a:p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Base Salary = Total Salary * 40%</a:t>
            </a:r>
          </a:p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PF = Total Salary * 24%</a:t>
            </a:r>
          </a:p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HRA = Base Salary</a:t>
            </a:r>
          </a:p>
          <a:p>
            <a:pPr marL="313913" lvl="1" indent="-156956" algn="ctr">
              <a:lnSpc>
                <a:spcPts val="2718"/>
              </a:lnSpc>
              <a:buFont typeface="Arial"/>
              <a:buChar char="•"/>
            </a:pPr>
            <a:r>
              <a:rPr lang="en-US" sz="145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Income Tax = Base Salary * 8.33%</a:t>
            </a:r>
          </a:p>
          <a:p>
            <a:pPr marL="0" lvl="1" indent="0" algn="ctr">
              <a:lnSpc>
                <a:spcPts val="2344"/>
              </a:lnSpc>
            </a:pPr>
            <a:endParaRPr lang="en-US" sz="1453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19859" y="729910"/>
            <a:ext cx="316707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Deleting and Viewing Employees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08164" y="729910"/>
            <a:ext cx="316707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Searching and Filtering Employees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4870" y="5344285"/>
            <a:ext cx="303705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Department Summary and Tenure Calculation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70702" y="5344285"/>
            <a:ext cx="224199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Salary Distribution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  <p:sp>
        <p:nvSpPr>
          <p:cNvPr id="15" name="Freeform 15">
            <a:hlinkClick r:id="rId7" action="ppaction://hlinksldjump"/>
          </p:cNvPr>
          <p:cNvSpPr/>
          <p:nvPr/>
        </p:nvSpPr>
        <p:spPr>
          <a:xfrm>
            <a:off x="1349884" y="658361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15664" y="2313705"/>
            <a:ext cx="3700944" cy="216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1369" lvl="1" indent="-145685" algn="ctr">
              <a:lnSpc>
                <a:spcPts val="2523"/>
              </a:lnSpc>
              <a:buFont typeface="Arial"/>
              <a:buChar char="•"/>
            </a:pPr>
            <a:r>
              <a:rPr lang="en-US" sz="1349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Add</a:t>
            </a:r>
            <a:r>
              <a:rPr lang="en-US" sz="1349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 Employee: Captures details (ID, name, email, etc.) and inserts into the database.</a:t>
            </a:r>
          </a:p>
          <a:p>
            <a:pPr marL="291369" lvl="1" indent="-145685" algn="ctr">
              <a:lnSpc>
                <a:spcPts val="2523"/>
              </a:lnSpc>
              <a:buFont typeface="Arial"/>
              <a:buChar char="•"/>
            </a:pPr>
            <a:r>
              <a:rPr lang="en-US" sz="1349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Update Employee: Modifies existing records based on employee ID.</a:t>
            </a:r>
          </a:p>
          <a:p>
            <a:pPr marL="291369" lvl="1" indent="-145685" algn="ctr">
              <a:lnSpc>
                <a:spcPts val="2523"/>
              </a:lnSpc>
              <a:buFont typeface="Arial"/>
              <a:buChar char="•"/>
            </a:pPr>
            <a:r>
              <a:rPr lang="en-US" sz="1349" u="none" strike="noStrike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SQL Commands Used: INSERT, UPDATE.</a:t>
            </a:r>
          </a:p>
          <a:p>
            <a:pPr algn="ctr">
              <a:lnSpc>
                <a:spcPts val="2336"/>
              </a:lnSpc>
            </a:pPr>
            <a:endParaRPr lang="en-US" sz="1349" u="none" strike="noStrike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883755" y="792493"/>
            <a:ext cx="3167073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Adding and Updating Employees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51040" y="5391910"/>
            <a:ext cx="4032504" cy="4114800"/>
          </a:xfrm>
          <a:custGeom>
            <a:avLst/>
            <a:gdLst/>
            <a:ahLst/>
            <a:cxnLst/>
            <a:rect l="l" t="t" r="r" b="b"/>
            <a:pathLst>
              <a:path w="4032504" h="4114800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883755" y="5496685"/>
            <a:ext cx="2704536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Sorting and Viewing Employee Details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17975" y="6788234"/>
            <a:ext cx="3332853" cy="268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2713" lvl="1" indent="-156356" algn="ctr">
              <a:lnSpc>
                <a:spcPts val="2708"/>
              </a:lnSpc>
              <a:buFont typeface="Arial"/>
              <a:buChar char="•"/>
            </a:pPr>
            <a:r>
              <a:rPr lang="en-US" sz="1448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Sort Employees: Users can sort records by empid, name, salary, or hiredate.</a:t>
            </a:r>
          </a:p>
          <a:p>
            <a:pPr marL="312713" lvl="1" indent="-156356" algn="ctr">
              <a:lnSpc>
                <a:spcPts val="2708"/>
              </a:lnSpc>
              <a:buFont typeface="Arial"/>
              <a:buChar char="•"/>
            </a:pPr>
            <a:r>
              <a:rPr lang="en-US" sz="1448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View Employee Details: Detailed view of a specific employee by ID.</a:t>
            </a:r>
          </a:p>
          <a:p>
            <a:pPr marL="312713" lvl="1" indent="-156356" algn="ctr">
              <a:lnSpc>
                <a:spcPts val="2708"/>
              </a:lnSpc>
              <a:buFont typeface="Arial"/>
              <a:buChar char="•"/>
            </a:pPr>
            <a:r>
              <a:rPr lang="en-US" sz="1448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SQL Commands Used: ORDER BY, SELECT.</a:t>
            </a:r>
          </a:p>
          <a:p>
            <a:pPr marL="0" lvl="1" indent="0" algn="ctr">
              <a:lnSpc>
                <a:spcPts val="2334"/>
              </a:lnSpc>
            </a:pPr>
            <a:r>
              <a:rPr lang="en-US" sz="1248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3042" y="472463"/>
            <a:ext cx="8465306" cy="3946949"/>
          </a:xfrm>
          <a:custGeom>
            <a:avLst/>
            <a:gdLst/>
            <a:ahLst/>
            <a:cxnLst/>
            <a:rect l="l" t="t" r="r" b="b"/>
            <a:pathLst>
              <a:path w="8465306" h="3946949">
                <a:moveTo>
                  <a:pt x="0" y="0"/>
                </a:moveTo>
                <a:lnTo>
                  <a:pt x="8465306" y="0"/>
                </a:lnTo>
                <a:lnTo>
                  <a:pt x="8465306" y="3946949"/>
                </a:lnTo>
                <a:lnTo>
                  <a:pt x="0" y="394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2928" y="919770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5"/>
                </a:lnTo>
                <a:lnTo>
                  <a:pt x="0" y="2341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03042" y="5433699"/>
            <a:ext cx="9531716" cy="3824601"/>
          </a:xfrm>
          <a:custGeom>
            <a:avLst/>
            <a:gdLst/>
            <a:ahLst/>
            <a:cxnLst/>
            <a:rect l="l" t="t" r="r" b="b"/>
            <a:pathLst>
              <a:path w="9531716" h="3824601">
                <a:moveTo>
                  <a:pt x="0" y="0"/>
                </a:moveTo>
                <a:lnTo>
                  <a:pt x="9531716" y="0"/>
                </a:lnTo>
                <a:lnTo>
                  <a:pt x="9531716" y="3824601"/>
                </a:lnTo>
                <a:lnTo>
                  <a:pt x="0" y="3824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042928" y="1744263"/>
            <a:ext cx="22950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add_employee()</a:t>
            </a:r>
          </a:p>
        </p:txBody>
      </p:sp>
      <p:sp>
        <p:nvSpPr>
          <p:cNvPr id="6" name="Freeform 6"/>
          <p:cNvSpPr/>
          <p:nvPr/>
        </p:nvSpPr>
        <p:spPr>
          <a:xfrm>
            <a:off x="2042928" y="5858715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6"/>
                </a:lnTo>
                <a:lnTo>
                  <a:pt x="0" y="234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42928" y="6644325"/>
            <a:ext cx="229502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update_ employee()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2928" y="919770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5"/>
                </a:lnTo>
                <a:lnTo>
                  <a:pt x="0" y="234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2928" y="5858715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6"/>
                </a:lnTo>
                <a:lnTo>
                  <a:pt x="0" y="234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84964" y="919770"/>
            <a:ext cx="9149794" cy="3473885"/>
          </a:xfrm>
          <a:custGeom>
            <a:avLst/>
            <a:gdLst/>
            <a:ahLst/>
            <a:cxnLst/>
            <a:rect l="l" t="t" r="r" b="b"/>
            <a:pathLst>
              <a:path w="9149794" h="3473885">
                <a:moveTo>
                  <a:pt x="0" y="0"/>
                </a:moveTo>
                <a:lnTo>
                  <a:pt x="9149794" y="0"/>
                </a:lnTo>
                <a:lnTo>
                  <a:pt x="9149794" y="3473884"/>
                </a:lnTo>
                <a:lnTo>
                  <a:pt x="0" y="3473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13154" y="5349893"/>
            <a:ext cx="7924809" cy="4177752"/>
          </a:xfrm>
          <a:custGeom>
            <a:avLst/>
            <a:gdLst/>
            <a:ahLst/>
            <a:cxnLst/>
            <a:rect l="l" t="t" r="r" b="b"/>
            <a:pathLst>
              <a:path w="7924809" h="4177752">
                <a:moveTo>
                  <a:pt x="0" y="0"/>
                </a:moveTo>
                <a:lnTo>
                  <a:pt x="7924809" y="0"/>
                </a:lnTo>
                <a:lnTo>
                  <a:pt x="7924809" y="4177752"/>
                </a:lnTo>
                <a:lnTo>
                  <a:pt x="0" y="4177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42928" y="1744263"/>
            <a:ext cx="22950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delete_employee()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2928" y="6644325"/>
            <a:ext cx="22950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view_ employee()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2928" y="919770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5"/>
                </a:lnTo>
                <a:lnTo>
                  <a:pt x="0" y="234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42928" y="5858715"/>
            <a:ext cx="2295028" cy="2341866"/>
          </a:xfrm>
          <a:custGeom>
            <a:avLst/>
            <a:gdLst/>
            <a:ahLst/>
            <a:cxnLst/>
            <a:rect l="l" t="t" r="r" b="b"/>
            <a:pathLst>
              <a:path w="2295028" h="2341866">
                <a:moveTo>
                  <a:pt x="0" y="0"/>
                </a:moveTo>
                <a:lnTo>
                  <a:pt x="2295028" y="0"/>
                </a:lnTo>
                <a:lnTo>
                  <a:pt x="2295028" y="2341866"/>
                </a:lnTo>
                <a:lnTo>
                  <a:pt x="0" y="234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0864" y="1028700"/>
            <a:ext cx="8217909" cy="3472067"/>
          </a:xfrm>
          <a:custGeom>
            <a:avLst/>
            <a:gdLst/>
            <a:ahLst/>
            <a:cxnLst/>
            <a:rect l="l" t="t" r="r" b="b"/>
            <a:pathLst>
              <a:path w="8217909" h="3472067">
                <a:moveTo>
                  <a:pt x="0" y="0"/>
                </a:moveTo>
                <a:lnTo>
                  <a:pt x="8217909" y="0"/>
                </a:lnTo>
                <a:lnTo>
                  <a:pt x="8217909" y="3472067"/>
                </a:lnTo>
                <a:lnTo>
                  <a:pt x="0" y="347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63136" y="5287419"/>
            <a:ext cx="6944118" cy="4058556"/>
          </a:xfrm>
          <a:custGeom>
            <a:avLst/>
            <a:gdLst/>
            <a:ahLst/>
            <a:cxnLst/>
            <a:rect l="l" t="t" r="r" b="b"/>
            <a:pathLst>
              <a:path w="6944118" h="4058556">
                <a:moveTo>
                  <a:pt x="0" y="0"/>
                </a:moveTo>
                <a:lnTo>
                  <a:pt x="6944118" y="0"/>
                </a:lnTo>
                <a:lnTo>
                  <a:pt x="6944118" y="4058556"/>
                </a:lnTo>
                <a:lnTo>
                  <a:pt x="0" y="4058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42928" y="1744263"/>
            <a:ext cx="229502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search_employee()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2928" y="6644325"/>
            <a:ext cx="22950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filter_by_salary()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4745" y="2639963"/>
            <a:ext cx="2696595" cy="2751628"/>
          </a:xfrm>
          <a:custGeom>
            <a:avLst/>
            <a:gdLst/>
            <a:ahLst/>
            <a:cxnLst/>
            <a:rect l="l" t="t" r="r" b="b"/>
            <a:pathLst>
              <a:path w="2696595" h="2751628">
                <a:moveTo>
                  <a:pt x="0" y="0"/>
                </a:moveTo>
                <a:lnTo>
                  <a:pt x="2696595" y="0"/>
                </a:lnTo>
                <a:lnTo>
                  <a:pt x="2696595" y="2751627"/>
                </a:lnTo>
                <a:lnTo>
                  <a:pt x="0" y="2751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24111" y="1417241"/>
            <a:ext cx="7200889" cy="5800717"/>
          </a:xfrm>
          <a:custGeom>
            <a:avLst/>
            <a:gdLst/>
            <a:ahLst/>
            <a:cxnLst/>
            <a:rect l="l" t="t" r="r" b="b"/>
            <a:pathLst>
              <a:path w="7200889" h="5800717">
                <a:moveTo>
                  <a:pt x="0" y="0"/>
                </a:moveTo>
                <a:lnTo>
                  <a:pt x="7200889" y="0"/>
                </a:lnTo>
                <a:lnTo>
                  <a:pt x="7200889" y="5800716"/>
                </a:lnTo>
                <a:lnTo>
                  <a:pt x="0" y="5800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85528" y="3464914"/>
            <a:ext cx="229502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Code Snippet for salary_distribution()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68455" y="7440988"/>
            <a:ext cx="581690" cy="975395"/>
          </a:xfrm>
          <a:custGeom>
            <a:avLst/>
            <a:gdLst/>
            <a:ahLst/>
            <a:cxnLst/>
            <a:rect l="l" t="t" r="r" b="b"/>
            <a:pathLst>
              <a:path w="581690" h="975395">
                <a:moveTo>
                  <a:pt x="0" y="0"/>
                </a:moveTo>
                <a:lnTo>
                  <a:pt x="581690" y="0"/>
                </a:lnTo>
                <a:lnTo>
                  <a:pt x="581690" y="975396"/>
                </a:lnTo>
                <a:lnTo>
                  <a:pt x="0" y="975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26704" y="7440988"/>
            <a:ext cx="1229989" cy="1053318"/>
          </a:xfrm>
          <a:custGeom>
            <a:avLst/>
            <a:gdLst/>
            <a:ahLst/>
            <a:cxnLst/>
            <a:rect l="l" t="t" r="r" b="b"/>
            <a:pathLst>
              <a:path w="1229989" h="1053318">
                <a:moveTo>
                  <a:pt x="0" y="0"/>
                </a:moveTo>
                <a:lnTo>
                  <a:pt x="1229988" y="0"/>
                </a:lnTo>
                <a:lnTo>
                  <a:pt x="1229988" y="1053318"/>
                </a:lnTo>
                <a:lnTo>
                  <a:pt x="0" y="105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07296" y="2419339"/>
            <a:ext cx="1561758" cy="1507807"/>
          </a:xfrm>
          <a:custGeom>
            <a:avLst/>
            <a:gdLst/>
            <a:ahLst/>
            <a:cxnLst/>
            <a:rect l="l" t="t" r="r" b="b"/>
            <a:pathLst>
              <a:path w="1561758" h="1507807">
                <a:moveTo>
                  <a:pt x="0" y="0"/>
                </a:moveTo>
                <a:lnTo>
                  <a:pt x="1561758" y="0"/>
                </a:lnTo>
                <a:lnTo>
                  <a:pt x="1561758" y="1507806"/>
                </a:lnTo>
                <a:lnTo>
                  <a:pt x="0" y="150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898846" cy="10287000"/>
            <a:chOff x="0" y="0"/>
            <a:chExt cx="1053179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8"/>
            <a:srcRect t="6615" b="6615"/>
            <a:stretch>
              <a:fillRect/>
            </a:stretch>
          </p:blipFill>
          <p:spPr>
            <a:xfrm>
              <a:off x="0" y="0"/>
              <a:ext cx="10531795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4812823" y="8693319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9828831396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46790" y="8693319"/>
            <a:ext cx="489295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Ayushi.Paliwal@amdocs</a:t>
            </a:r>
            <a:r>
              <a:rPr lang="en-US" sz="2300" u="none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41698" y="4097092"/>
            <a:ext cx="489295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  <a:hlinkClick r:id="rId9"/>
              </a:rPr>
              <a:t>https://forms.gle/FGvq1LYP3tESEv8R9</a:t>
            </a:r>
            <a:endParaRPr lang="en-US" sz="2300" dirty="0">
              <a:solidFill>
                <a:srgbClr val="000000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27546" y="731403"/>
            <a:ext cx="8331754" cy="107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7"/>
              </a:lnSpc>
              <a:spcBef>
                <a:spcPct val="0"/>
              </a:spcBef>
            </a:pPr>
            <a:r>
              <a:rPr lang="en-US" sz="6233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Give your Feedback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760898"/>
            <a:ext cx="18288000" cy="6526102"/>
            <a:chOff x="0" y="0"/>
            <a:chExt cx="24384000" cy="870146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525" b="32946"/>
            <a:stretch>
              <a:fillRect/>
            </a:stretch>
          </p:blipFill>
          <p:spPr>
            <a:xfrm>
              <a:off x="0" y="0"/>
              <a:ext cx="24384000" cy="870146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2700000">
            <a:off x="15035400" y="814033"/>
            <a:ext cx="2014330" cy="2014330"/>
          </a:xfrm>
          <a:custGeom>
            <a:avLst/>
            <a:gdLst/>
            <a:ahLst/>
            <a:cxnLst/>
            <a:rect l="l" t="t" r="r" b="b"/>
            <a:pathLst>
              <a:path w="2014330" h="2014330">
                <a:moveTo>
                  <a:pt x="0" y="0"/>
                </a:moveTo>
                <a:lnTo>
                  <a:pt x="2014330" y="0"/>
                </a:lnTo>
                <a:lnTo>
                  <a:pt x="2014330" y="2014331"/>
                </a:lnTo>
                <a:lnTo>
                  <a:pt x="0" y="2014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744991"/>
            <a:ext cx="11890795" cy="182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96"/>
              </a:lnSpc>
              <a:spcBef>
                <a:spcPct val="0"/>
              </a:spcBef>
            </a:pPr>
            <a:r>
              <a:rPr lang="en-US" sz="10640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2366" y="1028700"/>
            <a:ext cx="4254185" cy="42541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8407" b="-184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048669"/>
            <a:ext cx="6551569" cy="135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6"/>
              </a:lnSpc>
            </a:pPr>
            <a:r>
              <a:rPr lang="en-US" sz="8418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13200"/>
            <a:ext cx="6739748" cy="311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6"/>
              </a:lnSpc>
            </a:pPr>
            <a:r>
              <a:rPr lang="en-US" sz="2600" dirty="0">
                <a:solidFill>
                  <a:srgbClr val="60AAA6"/>
                </a:solidFill>
                <a:latin typeface="ABeeZee Bold"/>
                <a:ea typeface="ABeeZee Bold"/>
                <a:cs typeface="ABeeZee Bold"/>
                <a:sym typeface="ABeeZee Bold"/>
              </a:rPr>
              <a:t>I am a Technology Engineer at Amdocs, with a passion for dancing, bike riding, and music. I hold a B.Tech degree in Computer Science, which has been instrumental in shaping my career in technology and engineering.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39755" y="1424095"/>
            <a:ext cx="278198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dirty="0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Ayushi Paliwal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57836" y="1957495"/>
            <a:ext cx="435727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 dirty="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Technology Integration Engineer</a:t>
            </a:r>
          </a:p>
        </p:txBody>
      </p:sp>
      <p:sp>
        <p:nvSpPr>
          <p:cNvPr id="8" name="Freeform 8"/>
          <p:cNvSpPr/>
          <p:nvPr/>
        </p:nvSpPr>
        <p:spPr>
          <a:xfrm>
            <a:off x="11401776" y="3435658"/>
            <a:ext cx="1364634" cy="1364634"/>
          </a:xfrm>
          <a:custGeom>
            <a:avLst/>
            <a:gdLst/>
            <a:ahLst/>
            <a:cxnLst/>
            <a:rect l="l" t="t" r="r" b="b"/>
            <a:pathLst>
              <a:path w="1364634" h="1364634">
                <a:moveTo>
                  <a:pt x="0" y="0"/>
                </a:moveTo>
                <a:lnTo>
                  <a:pt x="1364634" y="0"/>
                </a:lnTo>
                <a:lnTo>
                  <a:pt x="1364634" y="1364634"/>
                </a:lnTo>
                <a:lnTo>
                  <a:pt x="0" y="1364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AA607D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57836" y="2351830"/>
            <a:ext cx="435727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5E17EB"/>
                </a:solidFill>
                <a:latin typeface="ABeeZee Bold"/>
                <a:ea typeface="ABeeZee Bold"/>
                <a:cs typeface="ABeeZee Bold"/>
                <a:sym typeface="ABeeZee Bold"/>
              </a:rPr>
              <a:t>Ayushi.Paliwal@amdocs.com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57836" y="2773523"/>
            <a:ext cx="435727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Contact :-</a:t>
            </a:r>
            <a:r>
              <a:rPr lang="en-US" sz="2199">
                <a:solidFill>
                  <a:srgbClr val="5E17EB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-US" sz="2199">
                <a:solidFill>
                  <a:srgbClr val="5E17EB"/>
                </a:solidFill>
                <a:latin typeface="ABeeZee Bold"/>
                <a:ea typeface="ABeeZee Bold"/>
                <a:cs typeface="ABeeZee Bold"/>
                <a:sym typeface="ABeeZee Bold"/>
              </a:rPr>
              <a:t>9828831396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3B079-B7D5-1623-AC0C-F6E9B4E1D821}"/>
              </a:ext>
            </a:extLst>
          </p:cNvPr>
          <p:cNvSpPr txBox="1"/>
          <p:nvPr/>
        </p:nvSpPr>
        <p:spPr>
          <a:xfrm>
            <a:off x="12998241" y="5719108"/>
            <a:ext cx="278198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600" dirty="0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Mentor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C77A9-E846-9858-742B-2616CD58B2B3}"/>
              </a:ext>
            </a:extLst>
          </p:cNvPr>
          <p:cNvSpPr txBox="1"/>
          <p:nvPr/>
        </p:nvSpPr>
        <p:spPr>
          <a:xfrm>
            <a:off x="12998241" y="6155559"/>
            <a:ext cx="9144000" cy="578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2400" dirty="0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Sachin Vasav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413330" y="-167741"/>
            <a:ext cx="9461341" cy="15913570"/>
          </a:xfrm>
          <a:custGeom>
            <a:avLst/>
            <a:gdLst/>
            <a:ahLst/>
            <a:cxnLst/>
            <a:rect l="l" t="t" r="r" b="b"/>
            <a:pathLst>
              <a:path w="9461341" h="15913570">
                <a:moveTo>
                  <a:pt x="0" y="0"/>
                </a:moveTo>
                <a:lnTo>
                  <a:pt x="9461340" y="0"/>
                </a:lnTo>
                <a:lnTo>
                  <a:pt x="9461340" y="15913570"/>
                </a:lnTo>
                <a:lnTo>
                  <a:pt x="0" y="1591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06259" y="971550"/>
            <a:ext cx="10275481" cy="12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77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Today’s 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23196" y="4938059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7757" y="7722225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7757" y="6339749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24925" y="4957181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94490" y="5023784"/>
            <a:ext cx="4410965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Introductions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6766" y="7665075"/>
            <a:ext cx="5228159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Technology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72205" y="6406353"/>
            <a:ext cx="4410965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Purpose of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84946" y="5004662"/>
            <a:ext cx="4832830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Database Connectivity</a:t>
            </a:r>
          </a:p>
        </p:txBody>
      </p:sp>
      <p:sp>
        <p:nvSpPr>
          <p:cNvPr id="12" name="TextBox 12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24925" y="6215996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04895" y="6282599"/>
            <a:ext cx="4832830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Key Functionalities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4925" y="7384231"/>
            <a:ext cx="154900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  <a:spcBef>
                <a:spcPct val="0"/>
              </a:spcBef>
            </a:pPr>
            <a:r>
              <a:rPr lang="en-US" sz="4999" u="none" strike="noStrike">
                <a:solidFill>
                  <a:srgbClr val="000000"/>
                </a:solidFill>
                <a:latin typeface="Cocomat Pro"/>
                <a:ea typeface="Cocomat Pro"/>
                <a:cs typeface="Cocomat Pro"/>
                <a:sym typeface="Cocomat Pro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04895" y="7412591"/>
            <a:ext cx="5481853" cy="59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7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BeeZee"/>
                <a:ea typeface="ABeeZee"/>
                <a:cs typeface="ABeeZee"/>
                <a:sym typeface="ABeeZee"/>
              </a:rPr>
              <a:t>Conclusion and Feedback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0758339" y="3950287"/>
            <a:ext cx="4524503" cy="7319049"/>
          </a:xfrm>
          <a:custGeom>
            <a:avLst/>
            <a:gdLst/>
            <a:ahLst/>
            <a:cxnLst/>
            <a:rect l="l" t="t" r="r" b="b"/>
            <a:pathLst>
              <a:path w="4524503" h="7319049">
                <a:moveTo>
                  <a:pt x="0" y="0"/>
                </a:moveTo>
                <a:lnTo>
                  <a:pt x="4524502" y="0"/>
                </a:lnTo>
                <a:lnTo>
                  <a:pt x="4524502" y="7319048"/>
                </a:lnTo>
                <a:lnTo>
                  <a:pt x="0" y="731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0758339" y="-951314"/>
            <a:ext cx="4524503" cy="7319049"/>
          </a:xfrm>
          <a:custGeom>
            <a:avLst/>
            <a:gdLst/>
            <a:ahLst/>
            <a:cxnLst/>
            <a:rect l="l" t="t" r="r" b="b"/>
            <a:pathLst>
              <a:path w="4524503" h="7319049">
                <a:moveTo>
                  <a:pt x="0" y="0"/>
                </a:moveTo>
                <a:lnTo>
                  <a:pt x="4524502" y="0"/>
                </a:lnTo>
                <a:lnTo>
                  <a:pt x="4524502" y="7319049"/>
                </a:lnTo>
                <a:lnTo>
                  <a:pt x="0" y="7319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3005159" y="3858525"/>
            <a:ext cx="4524503" cy="7319049"/>
          </a:xfrm>
          <a:custGeom>
            <a:avLst/>
            <a:gdLst/>
            <a:ahLst/>
            <a:cxnLst/>
            <a:rect l="l" t="t" r="r" b="b"/>
            <a:pathLst>
              <a:path w="4524503" h="7319049">
                <a:moveTo>
                  <a:pt x="0" y="0"/>
                </a:moveTo>
                <a:lnTo>
                  <a:pt x="4524502" y="0"/>
                </a:lnTo>
                <a:lnTo>
                  <a:pt x="4524502" y="7319049"/>
                </a:lnTo>
                <a:lnTo>
                  <a:pt x="0" y="7319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3005159" y="-913628"/>
            <a:ext cx="4524503" cy="7319049"/>
          </a:xfrm>
          <a:custGeom>
            <a:avLst/>
            <a:gdLst/>
            <a:ahLst/>
            <a:cxnLst/>
            <a:rect l="l" t="t" r="r" b="b"/>
            <a:pathLst>
              <a:path w="4524503" h="7319049">
                <a:moveTo>
                  <a:pt x="0" y="0"/>
                </a:moveTo>
                <a:lnTo>
                  <a:pt x="4524502" y="0"/>
                </a:lnTo>
                <a:lnTo>
                  <a:pt x="4524502" y="7319049"/>
                </a:lnTo>
                <a:lnTo>
                  <a:pt x="0" y="7319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25680" y="1085491"/>
            <a:ext cx="1683459" cy="16834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0D5D5">
                    <a:alpha val="100000"/>
                  </a:srgbClr>
                </a:gs>
                <a:gs pos="50000">
                  <a:srgbClr val="C7D8E3">
                    <a:alpha val="100000"/>
                  </a:srgbClr>
                </a:gs>
                <a:gs pos="100000">
                  <a:srgbClr val="EEF0F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425680" y="5535191"/>
            <a:ext cx="1683459" cy="16834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0D5D5">
                    <a:alpha val="100000"/>
                  </a:srgbClr>
                </a:gs>
                <a:gs pos="50000">
                  <a:srgbClr val="C7D8E3">
                    <a:alpha val="100000"/>
                  </a:srgbClr>
                </a:gs>
                <a:gs pos="100000">
                  <a:srgbClr val="EEF0F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78860" y="704376"/>
            <a:ext cx="1683459" cy="168345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0D5D5">
                    <a:alpha val="100000"/>
                  </a:srgbClr>
                </a:gs>
                <a:gs pos="50000">
                  <a:srgbClr val="C7D8E3">
                    <a:alpha val="100000"/>
                  </a:srgbClr>
                </a:gs>
                <a:gs pos="100000">
                  <a:srgbClr val="EEF0F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8860" y="5506251"/>
            <a:ext cx="1683459" cy="168345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0D5D5">
                    <a:alpha val="100000"/>
                  </a:srgbClr>
                </a:gs>
                <a:gs pos="50000">
                  <a:srgbClr val="C7D8E3">
                    <a:alpha val="100000"/>
                  </a:srgbClr>
                </a:gs>
                <a:gs pos="100000">
                  <a:srgbClr val="EEF0F2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4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4806795" y="1466606"/>
            <a:ext cx="921229" cy="921229"/>
          </a:xfrm>
          <a:custGeom>
            <a:avLst/>
            <a:gdLst/>
            <a:ahLst/>
            <a:cxnLst/>
            <a:rect l="l" t="t" r="r" b="b"/>
            <a:pathLst>
              <a:path w="921229" h="921229">
                <a:moveTo>
                  <a:pt x="0" y="0"/>
                </a:moveTo>
                <a:lnTo>
                  <a:pt x="921230" y="0"/>
                </a:lnTo>
                <a:lnTo>
                  <a:pt x="921230" y="921230"/>
                </a:lnTo>
                <a:lnTo>
                  <a:pt x="0" y="921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547452" y="5995507"/>
            <a:ext cx="946276" cy="946276"/>
          </a:xfrm>
          <a:custGeom>
            <a:avLst/>
            <a:gdLst/>
            <a:ahLst/>
            <a:cxnLst/>
            <a:rect l="l" t="t" r="r" b="b"/>
            <a:pathLst>
              <a:path w="946276" h="946276">
                <a:moveTo>
                  <a:pt x="0" y="0"/>
                </a:moveTo>
                <a:lnTo>
                  <a:pt x="946276" y="0"/>
                </a:lnTo>
                <a:lnTo>
                  <a:pt x="946276" y="946276"/>
                </a:lnTo>
                <a:lnTo>
                  <a:pt x="0" y="946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806795" y="5995507"/>
            <a:ext cx="921229" cy="896105"/>
          </a:xfrm>
          <a:custGeom>
            <a:avLst/>
            <a:gdLst/>
            <a:ahLst/>
            <a:cxnLst/>
            <a:rect l="l" t="t" r="r" b="b"/>
            <a:pathLst>
              <a:path w="921229" h="896105">
                <a:moveTo>
                  <a:pt x="0" y="0"/>
                </a:moveTo>
                <a:lnTo>
                  <a:pt x="921230" y="0"/>
                </a:lnTo>
                <a:lnTo>
                  <a:pt x="921230" y="896104"/>
                </a:lnTo>
                <a:lnTo>
                  <a:pt x="0" y="896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408862">
            <a:off x="12886740" y="1059142"/>
            <a:ext cx="267700" cy="1150273"/>
          </a:xfrm>
          <a:custGeom>
            <a:avLst/>
            <a:gdLst/>
            <a:ahLst/>
            <a:cxnLst/>
            <a:rect l="l" t="t" r="r" b="b"/>
            <a:pathLst>
              <a:path w="267700" h="1150273">
                <a:moveTo>
                  <a:pt x="0" y="0"/>
                </a:moveTo>
                <a:lnTo>
                  <a:pt x="267700" y="0"/>
                </a:lnTo>
                <a:lnTo>
                  <a:pt x="267700" y="1150273"/>
                </a:lnTo>
                <a:lnTo>
                  <a:pt x="0" y="11502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3950689" y="3169408"/>
            <a:ext cx="2633441" cy="171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43"/>
              </a:lnSpc>
              <a:spcBef>
                <a:spcPct val="0"/>
              </a:spcBef>
            </a:pPr>
            <a:r>
              <a:rPr lang="en-US" sz="1387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Employee Management Systems are essential for streamlining HR processes, improving data accuracy, and enhancing employee engagement within organization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70290" y="7657055"/>
            <a:ext cx="2942826" cy="24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5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Employee Management Systems are typically implemented in corporate offices, HR departments, and remote work environments to manage workforce data effectively.</a:t>
            </a:r>
          </a:p>
          <a:p>
            <a:pPr algn="ctr">
              <a:lnSpc>
                <a:spcPts val="2171"/>
              </a:lnSpc>
            </a:pPr>
            <a:endParaRPr lang="en-US" sz="155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  <a:p>
            <a:pPr marL="0" lvl="0" indent="0" algn="ctr">
              <a:lnSpc>
                <a:spcPts val="2171"/>
              </a:lnSpc>
              <a:spcBef>
                <a:spcPct val="0"/>
              </a:spcBef>
            </a:pPr>
            <a:endParaRPr lang="en-US" sz="155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51018" y="2865690"/>
            <a:ext cx="2739144" cy="203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1"/>
              </a:lnSpc>
            </a:pPr>
            <a:r>
              <a:rPr lang="en-US" sz="1443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These systems facilitate the management of employee information, including recruitment, performance tracking, and payroll processing, through a centralized platform.</a:t>
            </a:r>
          </a:p>
          <a:p>
            <a:pPr marL="0" lvl="0" indent="0" algn="ctr">
              <a:lnSpc>
                <a:spcPts val="2021"/>
              </a:lnSpc>
              <a:spcBef>
                <a:spcPct val="0"/>
              </a:spcBef>
            </a:pPr>
            <a:endParaRPr lang="en-US" sz="1443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383038" y="7590761"/>
            <a:ext cx="3275105" cy="2437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 dirty="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The adoption of great importance in today's technology landscape, Python serves as a versatile programming language, while MySQL is a powerful database management system.</a:t>
            </a:r>
          </a:p>
          <a:p>
            <a:pPr marL="0" lvl="0" indent="0" algn="ctr">
              <a:lnSpc>
                <a:spcPts val="2416"/>
              </a:lnSpc>
              <a:spcBef>
                <a:spcPct val="0"/>
              </a:spcBef>
            </a:pPr>
            <a:endParaRPr lang="en-US" sz="1726" dirty="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76093" y="2697603"/>
            <a:ext cx="418263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Why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76093" y="7123036"/>
            <a:ext cx="418263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Where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29273" y="2445955"/>
            <a:ext cx="418263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What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29273" y="7151976"/>
            <a:ext cx="418263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00F0D"/>
                </a:solidFill>
                <a:latin typeface="ABeeZee Bold"/>
                <a:ea typeface="ABeeZee Bold"/>
                <a:cs typeface="ABeeZee Bold"/>
                <a:sym typeface="ABeeZee Bold"/>
              </a:rPr>
              <a:t>When</a:t>
            </a:r>
          </a:p>
        </p:txBody>
      </p:sp>
      <p:sp>
        <p:nvSpPr>
          <p:cNvPr id="30" name="TextBox 30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9625" y="2943000"/>
            <a:ext cx="3649336" cy="1935392"/>
          </a:xfrm>
          <a:custGeom>
            <a:avLst/>
            <a:gdLst/>
            <a:ahLst/>
            <a:cxnLst/>
            <a:rect l="l" t="t" r="r" b="b"/>
            <a:pathLst>
              <a:path w="3649336" h="1935392">
                <a:moveTo>
                  <a:pt x="0" y="0"/>
                </a:moveTo>
                <a:lnTo>
                  <a:pt x="3649336" y="0"/>
                </a:lnTo>
                <a:lnTo>
                  <a:pt x="3649336" y="1935392"/>
                </a:lnTo>
                <a:lnTo>
                  <a:pt x="0" y="1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14967" y="2779172"/>
            <a:ext cx="3649336" cy="1935392"/>
          </a:xfrm>
          <a:custGeom>
            <a:avLst/>
            <a:gdLst/>
            <a:ahLst/>
            <a:cxnLst/>
            <a:rect l="l" t="t" r="r" b="b"/>
            <a:pathLst>
              <a:path w="3649336" h="1935392">
                <a:moveTo>
                  <a:pt x="0" y="0"/>
                </a:moveTo>
                <a:lnTo>
                  <a:pt x="3649336" y="0"/>
                </a:lnTo>
                <a:lnTo>
                  <a:pt x="3649336" y="1935392"/>
                </a:lnTo>
                <a:lnTo>
                  <a:pt x="0" y="1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58127" y="4175804"/>
            <a:ext cx="3649336" cy="1935392"/>
          </a:xfrm>
          <a:custGeom>
            <a:avLst/>
            <a:gdLst/>
            <a:ahLst/>
            <a:cxnLst/>
            <a:rect l="l" t="t" r="r" b="b"/>
            <a:pathLst>
              <a:path w="3649336" h="1935392">
                <a:moveTo>
                  <a:pt x="0" y="0"/>
                </a:moveTo>
                <a:lnTo>
                  <a:pt x="3649336" y="0"/>
                </a:lnTo>
                <a:lnTo>
                  <a:pt x="3649336" y="1935392"/>
                </a:lnTo>
                <a:lnTo>
                  <a:pt x="0" y="1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85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84034" y="3514959"/>
            <a:ext cx="1393678" cy="12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27"/>
              </a:lnSpc>
              <a:spcBef>
                <a:spcPct val="0"/>
              </a:spcBef>
            </a:pPr>
            <a:r>
              <a:rPr lang="en-US" sz="7799" u="none" strike="noStrike">
                <a:solidFill>
                  <a:srgbClr val="8AC1BE"/>
                </a:solidFill>
                <a:latin typeface="Cocomat Pro"/>
                <a:ea typeface="Cocomat Pro"/>
                <a:cs typeface="Cocomat Pro"/>
                <a:sym typeface="Cocomat Pro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04293" y="3844021"/>
            <a:ext cx="1757004" cy="12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27"/>
              </a:lnSpc>
              <a:spcBef>
                <a:spcPct val="0"/>
              </a:spcBef>
            </a:pPr>
            <a:r>
              <a:rPr lang="en-US" sz="7799" u="none" strike="noStrike">
                <a:solidFill>
                  <a:srgbClr val="8AC1BE"/>
                </a:solidFill>
                <a:latin typeface="Cocomat Pro"/>
                <a:ea typeface="Cocomat Pro"/>
                <a:cs typeface="Cocomat Pro"/>
                <a:sym typeface="Cocomat Pro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30555" y="3470495"/>
            <a:ext cx="1716634" cy="12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27"/>
              </a:lnSpc>
              <a:spcBef>
                <a:spcPct val="0"/>
              </a:spcBef>
            </a:pPr>
            <a:r>
              <a:rPr lang="en-US" sz="7799" u="none" strike="noStrike">
                <a:solidFill>
                  <a:srgbClr val="8AC1BE"/>
                </a:solidFill>
                <a:latin typeface="Cocomat Pro"/>
                <a:ea typeface="Cocomat Pro"/>
                <a:cs typeface="Cocomat Pro"/>
                <a:sym typeface="Cocomat Pro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8127" y="6654315"/>
            <a:ext cx="2322801" cy="386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6"/>
              </a:lnSpc>
            </a:pPr>
            <a:r>
              <a:rPr lang="en-US" sz="184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With organized data, management can make informed decisions regarding workforce planning, performance evaluations, and resource allocation, ultimately driving organizational success.</a:t>
            </a:r>
          </a:p>
          <a:p>
            <a:pPr marL="0" lvl="0" indent="0" algn="ctr">
              <a:lnSpc>
                <a:spcPts val="2436"/>
              </a:lnSpc>
              <a:spcBef>
                <a:spcPct val="0"/>
              </a:spcBef>
            </a:pPr>
            <a:endParaRPr lang="en-US" sz="184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88367" y="5737225"/>
            <a:ext cx="2831621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Efficient data management ensures that employee records are accurate and up-to-date, reducing errors that can lead to compliance issues and financial discrepancies.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44771" y="5737225"/>
            <a:ext cx="2831621" cy="352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ABeeZee"/>
                <a:ea typeface="ABeeZee"/>
                <a:cs typeface="ABeeZee"/>
                <a:sym typeface="ABeeZee"/>
              </a:rPr>
              <a:t>An effective data management system minimizes redundancy and improves workflow efficiency, allowing HR teams to focus on strategic initiatives rather than administrative tasks.</a:t>
            </a:r>
          </a:p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100F0D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34293" y="214302"/>
            <a:ext cx="9268709" cy="2870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4112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Importance of Efficient Data Management</a:t>
            </a:r>
          </a:p>
          <a:p>
            <a:pPr algn="ctr">
              <a:lnSpc>
                <a:spcPts val="6218"/>
              </a:lnSpc>
            </a:pPr>
            <a:endParaRPr lang="en-US" sz="4112" b="1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  <a:p>
            <a:pPr algn="ctr">
              <a:lnSpc>
                <a:spcPts val="6218"/>
              </a:lnSpc>
            </a:pPr>
            <a:endParaRPr lang="en-US" sz="4112" b="1">
              <a:solidFill>
                <a:srgbClr val="000000"/>
              </a:solidFill>
              <a:latin typeface="Cocomat Pro Bold"/>
              <a:ea typeface="Cocomat Pro Bold"/>
              <a:cs typeface="Cocomat Pro Bold"/>
              <a:sym typeface="Cocomat Pr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53176" y="5124132"/>
            <a:ext cx="3655393" cy="127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Data Accuracy and Integrity</a:t>
            </a:r>
          </a:p>
          <a:p>
            <a:pPr algn="ctr">
              <a:lnSpc>
                <a:spcPts val="3639"/>
              </a:lnSpc>
            </a:pPr>
            <a:endParaRPr lang="en-US" sz="2100">
              <a:solidFill>
                <a:srgbClr val="000000"/>
              </a:solidFill>
              <a:latin typeface="ABeeZee Bold"/>
              <a:ea typeface="ABeeZee Bold"/>
              <a:cs typeface="ABeeZee Bold"/>
              <a:sym typeface="ABeeZee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ABeeZee Bold"/>
              <a:ea typeface="ABeeZee Bold"/>
              <a:cs typeface="ABeeZee Bold"/>
              <a:sym typeface="ABeeZe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14967" y="4771054"/>
            <a:ext cx="3091230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Streamlined Operations</a:t>
            </a:r>
          </a:p>
          <a:p>
            <a:pPr algn="ctr">
              <a:lnSpc>
                <a:spcPts val="3639"/>
              </a:lnSpc>
            </a:pPr>
            <a:endParaRPr lang="en-US" sz="2599">
              <a:solidFill>
                <a:srgbClr val="000000"/>
              </a:solidFill>
              <a:latin typeface="ABeeZee Bold"/>
              <a:ea typeface="ABeeZee Bold"/>
              <a:cs typeface="ABeeZee Bold"/>
              <a:sym typeface="ABeeZee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000000"/>
              </a:solidFill>
              <a:latin typeface="ABeeZee Bold"/>
              <a:ea typeface="ABeeZee Bold"/>
              <a:cs typeface="ABeeZee Bold"/>
              <a:sym typeface="ABeeZe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69170" y="6246177"/>
            <a:ext cx="4238292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Enhanced Decision-Making</a:t>
            </a:r>
          </a:p>
        </p:txBody>
      </p:sp>
      <p:sp>
        <p:nvSpPr>
          <p:cNvPr id="15" name="TextBox 15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030" y="0"/>
            <a:ext cx="4734674" cy="4471260"/>
            <a:chOff x="0" y="0"/>
            <a:chExt cx="6312898" cy="596168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001" b="7001"/>
            <a:stretch>
              <a:fillRect/>
            </a:stretch>
          </p:blipFill>
          <p:spPr>
            <a:xfrm>
              <a:off x="0" y="0"/>
              <a:ext cx="6312898" cy="596168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344991" y="1800902"/>
            <a:ext cx="9598018" cy="6685196"/>
            <a:chOff x="0" y="0"/>
            <a:chExt cx="12797357" cy="8913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98679" cy="8913594"/>
            </a:xfrm>
            <a:custGeom>
              <a:avLst/>
              <a:gdLst/>
              <a:ahLst/>
              <a:cxnLst/>
              <a:rect l="l" t="t" r="r" b="b"/>
              <a:pathLst>
                <a:path w="6398679" h="8913594">
                  <a:moveTo>
                    <a:pt x="0" y="0"/>
                  </a:moveTo>
                  <a:lnTo>
                    <a:pt x="6398679" y="0"/>
                  </a:lnTo>
                  <a:lnTo>
                    <a:pt x="6398679" y="8913594"/>
                  </a:lnTo>
                  <a:lnTo>
                    <a:pt x="0" y="891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94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398679" y="0"/>
              <a:ext cx="6398679" cy="8913594"/>
            </a:xfrm>
            <a:custGeom>
              <a:avLst/>
              <a:gdLst/>
              <a:ahLst/>
              <a:cxnLst/>
              <a:rect l="l" t="t" r="r" b="b"/>
              <a:pathLst>
                <a:path w="6398679" h="8913594">
                  <a:moveTo>
                    <a:pt x="0" y="0"/>
                  </a:moveTo>
                  <a:lnTo>
                    <a:pt x="6398678" y="0"/>
                  </a:lnTo>
                  <a:lnTo>
                    <a:pt x="6398678" y="8913594"/>
                  </a:lnTo>
                  <a:lnTo>
                    <a:pt x="0" y="8913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94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7386" y="6792495"/>
            <a:ext cx="6615209" cy="3530993"/>
            <a:chOff x="0" y="0"/>
            <a:chExt cx="8820279" cy="470799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2553" b="2553"/>
            <a:stretch>
              <a:fillRect/>
            </a:stretch>
          </p:blipFill>
          <p:spPr>
            <a:xfrm>
              <a:off x="0" y="0"/>
              <a:ext cx="8820279" cy="470799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733208" y="0"/>
            <a:ext cx="4734674" cy="4471260"/>
            <a:chOff x="0" y="0"/>
            <a:chExt cx="6312898" cy="596168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t="2781" b="2781"/>
            <a:stretch>
              <a:fillRect/>
            </a:stretch>
          </p:blipFill>
          <p:spPr>
            <a:xfrm>
              <a:off x="0" y="0"/>
              <a:ext cx="6312898" cy="596168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553326" y="6042284"/>
            <a:ext cx="4734674" cy="4471260"/>
            <a:chOff x="0" y="0"/>
            <a:chExt cx="6312898" cy="596168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/>
            <a:srcRect t="2781" b="2781"/>
            <a:stretch>
              <a:fillRect/>
            </a:stretch>
          </p:blipFill>
          <p:spPr>
            <a:xfrm>
              <a:off x="0" y="0"/>
              <a:ext cx="6312898" cy="5961681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5359741" y="3052194"/>
            <a:ext cx="7568517" cy="187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80"/>
              </a:lnSpc>
              <a:spcBef>
                <a:spcPct val="0"/>
              </a:spcBef>
            </a:pPr>
            <a:r>
              <a:rPr lang="en-US" sz="5857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Technologies Used in this 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9156" y="2623280"/>
            <a:ext cx="376429" cy="3764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7098" y="80552"/>
            <a:ext cx="17382827" cy="1052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Packages installed for Database Connectivity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9156" y="3789283"/>
            <a:ext cx="376429" cy="37642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49156" y="4764645"/>
            <a:ext cx="376429" cy="37642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13866" y="5826431"/>
            <a:ext cx="376429" cy="3764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81280" y="2435830"/>
            <a:ext cx="3424238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mysql.connector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24200" y="3614305"/>
            <a:ext cx="5253120" cy="56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mysql.connector.python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90798" y="4589665"/>
            <a:ext cx="2559962" cy="56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mysqlclient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37370" y="5565025"/>
            <a:ext cx="5024520" cy="563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 -u root -p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A68BCB-6CDD-B24C-8276-2C5038B0E436}"/>
              </a:ext>
            </a:extLst>
          </p:cNvPr>
          <p:cNvSpPr txBox="1"/>
          <p:nvPr/>
        </p:nvSpPr>
        <p:spPr>
          <a:xfrm>
            <a:off x="3124200" y="6570449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ALTER USER ‘root'@'localhost' IDENTIFIED WITH mysql_native_password BY ‘root';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FA52AA37-2F4E-A92E-4F97-52277C5B49D2}"/>
              </a:ext>
            </a:extLst>
          </p:cNvPr>
          <p:cNvGrpSpPr/>
          <p:nvPr/>
        </p:nvGrpSpPr>
        <p:grpSpPr>
          <a:xfrm>
            <a:off x="2084761" y="6895290"/>
            <a:ext cx="376429" cy="376429"/>
            <a:chOff x="0" y="0"/>
            <a:chExt cx="812800" cy="812800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5A67C5-04A7-8BDD-88F8-0CC7479B03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1B46D1FE-E859-3C8F-6C7A-F2E5BED2EE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9756D1-47FA-3AB4-2F0E-A74712AE191B}"/>
              </a:ext>
            </a:extLst>
          </p:cNvPr>
          <p:cNvSpPr txBox="1"/>
          <p:nvPr/>
        </p:nvSpPr>
        <p:spPr>
          <a:xfrm>
            <a:off x="3124200" y="7796453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Flush Privileges;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EDA2A2AF-47D1-81CF-C694-B2D4088F7330}"/>
              </a:ext>
            </a:extLst>
          </p:cNvPr>
          <p:cNvGrpSpPr/>
          <p:nvPr/>
        </p:nvGrpSpPr>
        <p:grpSpPr>
          <a:xfrm>
            <a:off x="2149156" y="7982560"/>
            <a:ext cx="376429" cy="376429"/>
            <a:chOff x="0" y="0"/>
            <a:chExt cx="812800" cy="812800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7029B5A-E5DA-43E0-037D-2F5FAF3C12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D5CF63C0-CFBC-0B1A-97BB-349F27AF66C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F6ED1DD-81F0-7CAF-B3BB-318A20412446}"/>
              </a:ext>
            </a:extLst>
          </p:cNvPr>
          <p:cNvSpPr txBox="1"/>
          <p:nvPr/>
        </p:nvSpPr>
        <p:spPr>
          <a:xfrm>
            <a:off x="3045376" y="8816785"/>
            <a:ext cx="121972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default-authentication-plugin = mysql_native_password</a:t>
            </a:r>
          </a:p>
          <a:p>
            <a:endParaRPr lang="en-US" sz="4000" dirty="0"/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294DAE2F-7659-C13B-BBEF-263B1FE72C87}"/>
              </a:ext>
            </a:extLst>
          </p:cNvPr>
          <p:cNvGrpSpPr/>
          <p:nvPr/>
        </p:nvGrpSpPr>
        <p:grpSpPr>
          <a:xfrm>
            <a:off x="2149155" y="9016129"/>
            <a:ext cx="376429" cy="376429"/>
            <a:chOff x="0" y="0"/>
            <a:chExt cx="812800" cy="812800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52C15E7C-7FED-EBF2-6B88-24EA517DDD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BA076E93-78A8-98EF-91C2-E26DC2C08BF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4696" y="622840"/>
            <a:ext cx="13256921" cy="177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7"/>
              </a:lnSpc>
              <a:spcBef>
                <a:spcPct val="0"/>
              </a:spcBef>
            </a:pPr>
            <a:r>
              <a:rPr lang="en-US" sz="5482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Key Functionalities of Employee Management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174659" y="2817123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3" y="0"/>
                </a:lnTo>
                <a:lnTo>
                  <a:pt x="1986703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4659" y="5119874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3" y="0"/>
                </a:lnTo>
                <a:lnTo>
                  <a:pt x="1986703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74659" y="7422625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3" y="0"/>
                </a:lnTo>
                <a:lnTo>
                  <a:pt x="1986703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73699" y="3365292"/>
            <a:ext cx="1588622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Add Employee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8318" y="5644906"/>
            <a:ext cx="1979386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Update Employee Details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8318" y="7947657"/>
            <a:ext cx="1979386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Delete Employee Details</a:t>
            </a:r>
          </a:p>
        </p:txBody>
      </p:sp>
      <p:sp>
        <p:nvSpPr>
          <p:cNvPr id="9" name="Freeform 9"/>
          <p:cNvSpPr/>
          <p:nvPr/>
        </p:nvSpPr>
        <p:spPr>
          <a:xfrm>
            <a:off x="4662653" y="2817123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62653" y="5119874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662653" y="7422625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861694" y="3365292"/>
            <a:ext cx="1588622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View Employee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6312" y="5681849"/>
            <a:ext cx="1979386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Search Employee Details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6312" y="7984600"/>
            <a:ext cx="197938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Filter by Salary</a:t>
            </a:r>
          </a:p>
        </p:txBody>
      </p:sp>
      <p:sp>
        <p:nvSpPr>
          <p:cNvPr id="15" name="Freeform 15"/>
          <p:cNvSpPr/>
          <p:nvPr/>
        </p:nvSpPr>
        <p:spPr>
          <a:xfrm>
            <a:off x="8150648" y="2817123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150648" y="5119874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150648" y="7422625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349689" y="3365292"/>
            <a:ext cx="1588622" cy="921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Sort Employee Details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54307" y="5681849"/>
            <a:ext cx="197938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View Employee Details By ID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54307" y="7984600"/>
            <a:ext cx="1979386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Department Summary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638643" y="2817123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638643" y="5119874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638643" y="7422625"/>
            <a:ext cx="1986704" cy="2027249"/>
          </a:xfrm>
          <a:custGeom>
            <a:avLst/>
            <a:gdLst/>
            <a:ahLst/>
            <a:cxnLst/>
            <a:rect l="l" t="t" r="r" b="b"/>
            <a:pathLst>
              <a:path w="1986704" h="2027249">
                <a:moveTo>
                  <a:pt x="0" y="0"/>
                </a:moveTo>
                <a:lnTo>
                  <a:pt x="1986704" y="0"/>
                </a:lnTo>
                <a:lnTo>
                  <a:pt x="1986704" y="2027249"/>
                </a:lnTo>
                <a:lnTo>
                  <a:pt x="0" y="20272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1837684" y="3517692"/>
            <a:ext cx="1588622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Calculate Tenure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38643" y="5681849"/>
            <a:ext cx="198670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View Salary Distribution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38643" y="7984600"/>
            <a:ext cx="19867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BeeZee Bold"/>
                <a:ea typeface="ABeeZee Bold"/>
                <a:cs typeface="ABeeZee Bold"/>
                <a:sym typeface="ABeeZee Bold"/>
              </a:rPr>
              <a:t>Exit</a:t>
            </a:r>
          </a:p>
        </p:txBody>
      </p:sp>
      <p:sp>
        <p:nvSpPr>
          <p:cNvPr id="27" name="TextBox 27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11291"/>
            <a:ext cx="5482836" cy="6480962"/>
            <a:chOff x="0" y="0"/>
            <a:chExt cx="1444039" cy="1706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4039" cy="1706920"/>
            </a:xfrm>
            <a:custGeom>
              <a:avLst/>
              <a:gdLst/>
              <a:ahLst/>
              <a:cxnLst/>
              <a:rect l="l" t="t" r="r" b="b"/>
              <a:pathLst>
                <a:path w="1444039" h="1706920">
                  <a:moveTo>
                    <a:pt x="35301" y="0"/>
                  </a:moveTo>
                  <a:lnTo>
                    <a:pt x="1408739" y="0"/>
                  </a:lnTo>
                  <a:cubicBezTo>
                    <a:pt x="1428235" y="0"/>
                    <a:pt x="1444039" y="15805"/>
                    <a:pt x="1444039" y="35301"/>
                  </a:cubicBezTo>
                  <a:lnTo>
                    <a:pt x="1444039" y="1671619"/>
                  </a:lnTo>
                  <a:cubicBezTo>
                    <a:pt x="1444039" y="1691116"/>
                    <a:pt x="1428235" y="1706920"/>
                    <a:pt x="1408739" y="1706920"/>
                  </a:cubicBezTo>
                  <a:lnTo>
                    <a:pt x="35301" y="1706920"/>
                  </a:lnTo>
                  <a:cubicBezTo>
                    <a:pt x="25938" y="1706920"/>
                    <a:pt x="16960" y="1703201"/>
                    <a:pt x="10339" y="1696581"/>
                  </a:cubicBezTo>
                  <a:cubicBezTo>
                    <a:pt x="3719" y="1689961"/>
                    <a:pt x="0" y="1680982"/>
                    <a:pt x="0" y="1671619"/>
                  </a:cubicBezTo>
                  <a:lnTo>
                    <a:pt x="0" y="35301"/>
                  </a:lnTo>
                  <a:cubicBezTo>
                    <a:pt x="0" y="25938"/>
                    <a:pt x="3719" y="16960"/>
                    <a:pt x="10339" y="10339"/>
                  </a:cubicBezTo>
                  <a:cubicBezTo>
                    <a:pt x="16960" y="3719"/>
                    <a:pt x="25938" y="0"/>
                    <a:pt x="35301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444039" cy="1773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  <a:p>
              <a:pPr algn="ctr">
                <a:lnSpc>
                  <a:spcPts val="3639"/>
                </a:lnSpc>
              </a:pPr>
              <a:endParaRPr/>
            </a:p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Functionality: Users can register with a unique username and password.</a:t>
              </a:r>
            </a:p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Data Collected: Username, password, phone, email, location, department.</a:t>
              </a:r>
            </a:p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Error Handling: Matching password check, error messages for duplicate usernames.</a:t>
              </a:r>
            </a:p>
            <a:p>
              <a:pPr algn="ctr">
                <a:lnSpc>
                  <a:spcPts val="3639"/>
                </a:lnSpc>
              </a:pPr>
              <a:endParaRPr lang="en-US" sz="2599">
                <a:solidFill>
                  <a:srgbClr val="000000">
                    <a:alpha val="43922"/>
                  </a:srgbClr>
                </a:solidFill>
                <a:latin typeface="ABeeZee"/>
                <a:ea typeface="ABeeZee"/>
                <a:cs typeface="ABeeZee"/>
                <a:sym typeface="ABeeZee"/>
              </a:endParaRPr>
            </a:p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15363" y="2729289"/>
            <a:ext cx="2509510" cy="327581"/>
            <a:chOff x="0" y="0"/>
            <a:chExt cx="660941" cy="86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941" cy="86276"/>
            </a:xfrm>
            <a:custGeom>
              <a:avLst/>
              <a:gdLst/>
              <a:ahLst/>
              <a:cxnLst/>
              <a:rect l="l" t="t" r="r" b="b"/>
              <a:pathLst>
                <a:path w="660941" h="86276">
                  <a:moveTo>
                    <a:pt x="0" y="0"/>
                  </a:moveTo>
                  <a:lnTo>
                    <a:pt x="660941" y="0"/>
                  </a:lnTo>
                  <a:lnTo>
                    <a:pt x="660941" y="86276"/>
                  </a:lnTo>
                  <a:lnTo>
                    <a:pt x="0" y="86276"/>
                  </a:lnTo>
                  <a:close/>
                </a:path>
              </a:pathLst>
            </a:custGeom>
            <a:solidFill>
              <a:srgbClr val="C7D8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0941" cy="133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05750" y="2885043"/>
            <a:ext cx="5671804" cy="4544454"/>
            <a:chOff x="-54286" y="-66675"/>
            <a:chExt cx="1493808" cy="11968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9522" cy="984431"/>
            </a:xfrm>
            <a:custGeom>
              <a:avLst/>
              <a:gdLst/>
              <a:ahLst/>
              <a:cxnLst/>
              <a:rect l="l" t="t" r="r" b="b"/>
              <a:pathLst>
                <a:path w="1439522" h="984431">
                  <a:moveTo>
                    <a:pt x="35411" y="0"/>
                  </a:moveTo>
                  <a:lnTo>
                    <a:pt x="1404110" y="0"/>
                  </a:lnTo>
                  <a:cubicBezTo>
                    <a:pt x="1413502" y="0"/>
                    <a:pt x="1422509" y="3731"/>
                    <a:pt x="1429150" y="10372"/>
                  </a:cubicBezTo>
                  <a:cubicBezTo>
                    <a:pt x="1435791" y="17013"/>
                    <a:pt x="1439522" y="26020"/>
                    <a:pt x="1439522" y="35411"/>
                  </a:cubicBezTo>
                  <a:lnTo>
                    <a:pt x="1439522" y="949020"/>
                  </a:lnTo>
                  <a:cubicBezTo>
                    <a:pt x="1439522" y="958411"/>
                    <a:pt x="1435791" y="967419"/>
                    <a:pt x="1429150" y="974060"/>
                  </a:cubicBezTo>
                  <a:cubicBezTo>
                    <a:pt x="1422509" y="980700"/>
                    <a:pt x="1413502" y="984431"/>
                    <a:pt x="1404110" y="984431"/>
                  </a:cubicBezTo>
                  <a:lnTo>
                    <a:pt x="35411" y="984431"/>
                  </a:lnTo>
                  <a:cubicBezTo>
                    <a:pt x="26020" y="984431"/>
                    <a:pt x="17013" y="980700"/>
                    <a:pt x="10372" y="974060"/>
                  </a:cubicBezTo>
                  <a:cubicBezTo>
                    <a:pt x="3731" y="967419"/>
                    <a:pt x="0" y="958411"/>
                    <a:pt x="0" y="949020"/>
                  </a:cubicBezTo>
                  <a:lnTo>
                    <a:pt x="0" y="35411"/>
                  </a:lnTo>
                  <a:cubicBezTo>
                    <a:pt x="0" y="26020"/>
                    <a:pt x="3731" y="17013"/>
                    <a:pt x="10372" y="10372"/>
                  </a:cubicBezTo>
                  <a:cubicBezTo>
                    <a:pt x="17013" y="3731"/>
                    <a:pt x="26020" y="0"/>
                    <a:pt x="35411" y="0"/>
                  </a:cubicBezTo>
                  <a:close/>
                </a:path>
              </a:pathLst>
            </a:custGeom>
            <a:solidFill>
              <a:srgbClr val="FFFFFF">
                <a:alpha val="43922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4286" y="-66675"/>
              <a:ext cx="1493807" cy="1196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Functionality: Users can log in to access employee management features.</a:t>
              </a:r>
            </a:p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Validation: Check against the database for valid credentials.</a:t>
              </a:r>
            </a:p>
            <a:p>
              <a:pPr marL="561337" lvl="1" indent="-280669" algn="ctr">
                <a:lnSpc>
                  <a:spcPts val="3639"/>
                </a:lnSpc>
                <a:buFont typeface="Arial"/>
                <a:buChar char="•"/>
              </a:pPr>
              <a:r>
                <a:rPr lang="en-US" sz="2599" dirty="0">
                  <a:solidFill>
                    <a:srgbClr val="000000">
                      <a:alpha val="43922"/>
                    </a:srgbClr>
                  </a:solidFill>
                  <a:latin typeface="ABeeZee"/>
                  <a:ea typeface="ABeeZee"/>
                  <a:cs typeface="ABeeZee"/>
                  <a:sym typeface="ABeeZee"/>
                </a:rPr>
                <a:t>Error Messages: Handle invalid login attempts.</a:t>
              </a:r>
            </a:p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endParaRPr lang="en-US" sz="2599" dirty="0">
                <a:solidFill>
                  <a:srgbClr val="000000">
                    <a:alpha val="43922"/>
                  </a:srgbClr>
                </a:solidFill>
                <a:latin typeface="ABeeZee"/>
                <a:ea typeface="ABeeZee"/>
                <a:cs typeface="ABeeZee"/>
                <a:sym typeface="ABeeZe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93342" y="2729289"/>
            <a:ext cx="2509510" cy="403884"/>
            <a:chOff x="0" y="0"/>
            <a:chExt cx="660941" cy="1063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941" cy="106373"/>
            </a:xfrm>
            <a:custGeom>
              <a:avLst/>
              <a:gdLst/>
              <a:ahLst/>
              <a:cxnLst/>
              <a:rect l="l" t="t" r="r" b="b"/>
              <a:pathLst>
                <a:path w="660941" h="106373">
                  <a:moveTo>
                    <a:pt x="0" y="0"/>
                  </a:moveTo>
                  <a:lnTo>
                    <a:pt x="660941" y="0"/>
                  </a:lnTo>
                  <a:lnTo>
                    <a:pt x="660941" y="106373"/>
                  </a:lnTo>
                  <a:lnTo>
                    <a:pt x="0" y="106373"/>
                  </a:lnTo>
                  <a:close/>
                </a:path>
              </a:pathLst>
            </a:custGeom>
            <a:solidFill>
              <a:srgbClr val="C7D8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660941" cy="15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02412" y="3332810"/>
            <a:ext cx="1534429" cy="2695120"/>
            <a:chOff x="0" y="0"/>
            <a:chExt cx="2045906" cy="35934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45906" cy="3593493"/>
            </a:xfrm>
            <a:custGeom>
              <a:avLst/>
              <a:gdLst/>
              <a:ahLst/>
              <a:cxnLst/>
              <a:rect l="l" t="t" r="r" b="b"/>
              <a:pathLst>
                <a:path w="2045906" h="3593493">
                  <a:moveTo>
                    <a:pt x="0" y="0"/>
                  </a:moveTo>
                  <a:lnTo>
                    <a:pt x="2045906" y="0"/>
                  </a:lnTo>
                  <a:lnTo>
                    <a:pt x="2045906" y="3593493"/>
                  </a:lnTo>
                  <a:lnTo>
                    <a:pt x="0" y="35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6065" r="-3606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4972" y="731255"/>
              <a:ext cx="1635961" cy="2130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9"/>
                </a:lnSpc>
                <a:spcBef>
                  <a:spcPct val="0"/>
                </a:spcBef>
              </a:pPr>
              <a:r>
                <a:rPr lang="en-US" sz="1544">
                  <a:solidFill>
                    <a:srgbClr val="000000"/>
                  </a:solidFill>
                  <a:latin typeface="ABeeZee Bold"/>
                  <a:ea typeface="ABeeZee Bold"/>
                  <a:cs typeface="ABeeZee Bold"/>
                  <a:sym typeface="ABeeZee Bold"/>
                </a:rPr>
                <a:t>After registration use username and password to login 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167454" y="1000125"/>
            <a:ext cx="12580643" cy="83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2"/>
              </a:lnSpc>
            </a:pPr>
            <a:r>
              <a:rPr lang="en-US" sz="5295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                     Action To be Taken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11558" y="2542622"/>
            <a:ext cx="1592609" cy="50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3187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Action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76716" y="2586259"/>
            <a:ext cx="1942762" cy="51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3187" b="1">
                <a:solidFill>
                  <a:srgbClr val="000000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Action 2</a:t>
            </a:r>
          </a:p>
        </p:txBody>
      </p:sp>
      <p:sp>
        <p:nvSpPr>
          <p:cNvPr id="20" name="AutoShape 20"/>
          <p:cNvSpPr/>
          <p:nvPr/>
        </p:nvSpPr>
        <p:spPr>
          <a:xfrm>
            <a:off x="6613442" y="4950150"/>
            <a:ext cx="21365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0389229" y="4931100"/>
            <a:ext cx="21365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 rot="5400000">
            <a:off x="15786600" y="7502750"/>
            <a:ext cx="393304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D11162"/>
                </a:solidFill>
                <a:latin typeface="ABeeZee"/>
                <a:ea typeface="ABeeZee"/>
                <a:cs typeface="ABeeZee"/>
                <a:sym typeface="ABeeZee"/>
              </a:rPr>
              <a:t>Amdocs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8eca3ca-1276-46d5-9d9d-a0f2a028920f}" enabled="0" method="" siteId="{c8eca3ca-1276-46d5-9d9d-a0f2a028920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807</Words>
  <Application>Microsoft Office PowerPoint</Application>
  <PresentationFormat>Custom</PresentationFormat>
  <Paragraphs>130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ABeeZee Bold</vt:lpstr>
      <vt:lpstr>Arial</vt:lpstr>
      <vt:lpstr>Cocomat Pro</vt:lpstr>
      <vt:lpstr>ABeeZee</vt:lpstr>
      <vt:lpstr>Canva Sans Bold</vt:lpstr>
      <vt:lpstr>Calibri</vt:lpstr>
      <vt:lpstr>Canva Sans</vt:lpstr>
      <vt:lpstr>Cocomat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Simple Gradient Brain Writing Collaboration Board</dc:title>
  <dc:creator>Ayushi Paliwal</dc:creator>
  <cp:lastModifiedBy>Ayushi Paliwal</cp:lastModifiedBy>
  <cp:revision>2</cp:revision>
  <dcterms:created xsi:type="dcterms:W3CDTF">2006-08-16T00:00:00Z</dcterms:created>
  <dcterms:modified xsi:type="dcterms:W3CDTF">2024-10-29T06:59:14Z</dcterms:modified>
  <dc:identifier>DAGU3sF0nY8</dc:identifier>
</cp:coreProperties>
</file>